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webextensions/webextension1.xml" ContentType="application/vnd.ms-office.webextension+xml"/>
  <Override PartName="/ppt/notesSlides/notesSlide3.xml" ContentType="application/vnd.openxmlformats-officedocument.presentationml.notesSlide+xml"/>
  <Override PartName="/ppt/webextensions/webextension2.xml" ContentType="application/vnd.ms-office.webextension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webextensions/webextension3.xml" ContentType="application/vnd.ms-office.webextension+xml"/>
  <Override PartName="/ppt/notesSlides/notesSlide9.xml" ContentType="application/vnd.openxmlformats-officedocument.presentationml.notesSlide+xml"/>
  <Override PartName="/ppt/webextensions/webextension4.xml" ContentType="application/vnd.ms-office.webextension+xml"/>
  <Override PartName="/ppt/webextensions/webextension5.xml" ContentType="application/vnd.ms-office.webextension+xml"/>
  <Override PartName="/ppt/webextensions/webextension6.xml" ContentType="application/vnd.ms-office.webextension+xml"/>
  <Override PartName="/ppt/notesSlides/notesSlide10.xml" ContentType="application/vnd.openxmlformats-officedocument.presentationml.notesSlide+xml"/>
  <Override PartName="/ppt/webextensions/webextension7.xml" ContentType="application/vnd.ms-office.webextension+xml"/>
  <Override PartName="/ppt/webextensions/webextension8.xml" ContentType="application/vnd.ms-office.webextension+xml"/>
  <Override PartName="/ppt/webextensions/webextension9.xml" ContentType="application/vnd.ms-office.webextension+xml"/>
  <Override PartName="/ppt/notesSlides/notesSlide11.xml" ContentType="application/vnd.openxmlformats-officedocument.presentationml.notesSlide+xml"/>
  <Override PartName="/ppt/webextensions/webextension10.xml" ContentType="application/vnd.ms-office.webextension+xml"/>
  <Override PartName="/ppt/notesSlides/notesSlide12.xml" ContentType="application/vnd.openxmlformats-officedocument.presentationml.notesSlide+xml"/>
  <Override PartName="/ppt/webextensions/webextension11.xml" ContentType="application/vnd.ms-office.webextension+xml"/>
  <Override PartName="/ppt/webextensions/webextension12.xml" ContentType="application/vnd.ms-office.webextension+xml"/>
  <Override PartName="/ppt/webextensions/webextension13.xml" ContentType="application/vnd.ms-office.webextension+xml"/>
  <Override PartName="/ppt/notesSlides/notesSlide13.xml" ContentType="application/vnd.openxmlformats-officedocument.presentationml.notesSlide+xml"/>
  <Override PartName="/ppt/webextensions/webextension14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5" r:id="rId4"/>
    <p:sldId id="266" r:id="rId5"/>
    <p:sldId id="258" r:id="rId6"/>
    <p:sldId id="259" r:id="rId7"/>
    <p:sldId id="261" r:id="rId8"/>
    <p:sldId id="262" r:id="rId9"/>
    <p:sldId id="273" r:id="rId10"/>
    <p:sldId id="274" r:id="rId11"/>
    <p:sldId id="267" r:id="rId12"/>
    <p:sldId id="268" r:id="rId13"/>
    <p:sldId id="269" r:id="rId14"/>
    <p:sldId id="270" r:id="rId15"/>
    <p:sldId id="271" r:id="rId16"/>
    <p:sldId id="275" r:id="rId17"/>
    <p:sldId id="272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orient="horz" pos="4201" userDrawn="1">
          <p15:clr>
            <a:srgbClr val="A4A3A4"/>
          </p15:clr>
        </p15:guide>
        <p15:guide id="3" orient="horz" pos="1570" userDrawn="1">
          <p15:clr>
            <a:srgbClr val="A4A3A4"/>
          </p15:clr>
        </p15:guide>
        <p15:guide id="4" pos="211" userDrawn="1">
          <p15:clr>
            <a:srgbClr val="A4A3A4"/>
          </p15:clr>
        </p15:guide>
        <p15:guide id="5" pos="7651" userDrawn="1">
          <p15:clr>
            <a:srgbClr val="A4A3A4"/>
          </p15:clr>
        </p15:guide>
        <p15:guide id="6" pos="5896" userDrawn="1">
          <p15:clr>
            <a:srgbClr val="A4A3A4"/>
          </p15:clr>
        </p15:guide>
        <p15:guide id="7" pos="4928" userDrawn="1">
          <p15:clr>
            <a:srgbClr val="A4A3A4"/>
          </p15:clr>
        </p15:guide>
        <p15:guide id="8" pos="74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I05Wue4KYf0/CiWsBwHvdtmXV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>
      <p:cViewPr varScale="1">
        <p:scale>
          <a:sx n="105" d="100"/>
          <a:sy n="105" d="100"/>
        </p:scale>
        <p:origin x="840" y="192"/>
      </p:cViewPr>
      <p:guideLst>
        <p:guide orient="horz" pos="935"/>
        <p:guide orient="horz" pos="4201"/>
        <p:guide orient="horz" pos="1570"/>
        <p:guide pos="211"/>
        <p:guide pos="7651"/>
        <p:guide pos="5896"/>
        <p:guide pos="4928"/>
        <p:guide pos="74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193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8595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0C9E5-0ACA-CFC8-2E9E-C2D8E6DBB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E550EDA-DAE2-F6AE-3453-84043E70EE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40DBE09-B284-F081-555E-1303E75A5F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86AF8C-8228-ACCC-BA95-27F47F2E34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9672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958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2" name="Google Shape;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4468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 type="title">
  <p:cSld name="TITLE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>
            <a:off x="0" y="0"/>
            <a:ext cx="4673600" cy="6858000"/>
          </a:xfrm>
          <a:prstGeom prst="rect">
            <a:avLst/>
          </a:prstGeom>
          <a:gradFill>
            <a:gsLst>
              <a:gs pos="0">
                <a:srgbClr val="A2E8A5">
                  <a:alpha val="4313"/>
                </a:srgbClr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10" descr="625230611@20102006-2751"/>
          <p:cNvSpPr/>
          <p:nvPr/>
        </p:nvSpPr>
        <p:spPr>
          <a:xfrm>
            <a:off x="5892800" y="3276600"/>
            <a:ext cx="406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0"/>
          <p:cNvSpPr/>
          <p:nvPr/>
        </p:nvSpPr>
        <p:spPr>
          <a:xfrm>
            <a:off x="6352" y="457200"/>
            <a:ext cx="12185649" cy="107950"/>
          </a:xfrm>
          <a:prstGeom prst="rect">
            <a:avLst/>
          </a:prstGeom>
          <a:gradFill>
            <a:gsLst>
              <a:gs pos="0">
                <a:srgbClr val="A2E8A5"/>
              </a:gs>
              <a:gs pos="100000">
                <a:srgbClr val="009900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0"/>
          <p:cNvSpPr/>
          <p:nvPr/>
        </p:nvSpPr>
        <p:spPr>
          <a:xfrm>
            <a:off x="6352" y="6750050"/>
            <a:ext cx="12185649" cy="107950"/>
          </a:xfrm>
          <a:prstGeom prst="rect">
            <a:avLst/>
          </a:prstGeom>
          <a:gradFill>
            <a:gsLst>
              <a:gs pos="0">
                <a:srgbClr val="A2E8A5"/>
              </a:gs>
              <a:gs pos="100000">
                <a:srgbClr val="009900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0"/>
          <p:cNvSpPr/>
          <p:nvPr/>
        </p:nvSpPr>
        <p:spPr>
          <a:xfrm>
            <a:off x="-23283" y="1700213"/>
            <a:ext cx="4586817" cy="2520950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/>
          <p:nvPr/>
        </p:nvSpPr>
        <p:spPr>
          <a:xfrm>
            <a:off x="4559301" y="1700213"/>
            <a:ext cx="7632700" cy="252095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A9D4A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0"/>
          <p:cNvSpPr txBox="1">
            <a:spLocks noGrp="1"/>
          </p:cNvSpPr>
          <p:nvPr>
            <p:ph type="subTitle" idx="1"/>
          </p:nvPr>
        </p:nvSpPr>
        <p:spPr>
          <a:xfrm>
            <a:off x="7315200" y="4267200"/>
            <a:ext cx="4673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275"/>
              <a:buFont typeface="Noto Sans Symbols"/>
              <a:buNone/>
              <a:defRPr sz="1700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dt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>
            <a:spLocks noGrp="1"/>
          </p:cNvSpPr>
          <p:nvPr>
            <p:ph type="title"/>
          </p:nvPr>
        </p:nvSpPr>
        <p:spPr>
          <a:xfrm>
            <a:off x="6351" y="0"/>
            <a:ext cx="10972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body" idx="1"/>
          </p:nvPr>
        </p:nvSpPr>
        <p:spPr>
          <a:xfrm>
            <a:off x="334434" y="620688"/>
            <a:ext cx="11523133" cy="6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 sz="1800"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 dirty="0"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. Texte et contenu" type="txAndObj">
  <p:cSld name="TEXT_AND_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>
            <a:spLocks noGrp="1"/>
          </p:cNvSpPr>
          <p:nvPr>
            <p:ph type="title"/>
          </p:nvPr>
        </p:nvSpPr>
        <p:spPr>
          <a:xfrm>
            <a:off x="609600" y="457201"/>
            <a:ext cx="10972800" cy="95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body" idx="1"/>
          </p:nvPr>
        </p:nvSpPr>
        <p:spPr>
          <a:xfrm>
            <a:off x="609600" y="1557338"/>
            <a:ext cx="5384800" cy="431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2"/>
          </p:nvPr>
        </p:nvSpPr>
        <p:spPr>
          <a:xfrm>
            <a:off x="6197600" y="1557338"/>
            <a:ext cx="5384800" cy="4310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8" name="Google Shape;38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0F1FE"/>
            </a:gs>
            <a:gs pos="50000">
              <a:schemeClr val="lt1"/>
            </a:gs>
            <a:gs pos="100000">
              <a:srgbClr val="F0F1FE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>
            <a:off x="4271434" y="0"/>
            <a:ext cx="7920567" cy="457200"/>
          </a:xfrm>
          <a:prstGeom prst="rect">
            <a:avLst/>
          </a:prstGeom>
          <a:gradFill>
            <a:gsLst>
              <a:gs pos="0">
                <a:srgbClr val="339966"/>
              </a:gs>
              <a:gs pos="100000">
                <a:srgbClr val="ADD6C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9"/>
          <p:cNvSpPr txBox="1">
            <a:spLocks noGrp="1"/>
          </p:cNvSpPr>
          <p:nvPr>
            <p:ph type="body" idx="1"/>
          </p:nvPr>
        </p:nvSpPr>
        <p:spPr>
          <a:xfrm>
            <a:off x="334434" y="620688"/>
            <a:ext cx="11523133" cy="6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■"/>
              <a:defRPr sz="16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99719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6385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910"/>
              <a:buFont typeface="Noto Sans Symbols"/>
              <a:buChar char="■"/>
              <a:defRPr sz="1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83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980"/>
              <a:buFont typeface="Noto Sans Symbols"/>
              <a:buChar char="◻"/>
              <a:defRPr sz="1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title"/>
          </p:nvPr>
        </p:nvSpPr>
        <p:spPr>
          <a:xfrm>
            <a:off x="6351" y="0"/>
            <a:ext cx="10972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rgbClr val="E1EFD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/>
          <p:nvPr/>
        </p:nvSpPr>
        <p:spPr>
          <a:xfrm>
            <a:off x="10797118" y="84139"/>
            <a:ext cx="13335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EoE/XT/2022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avier.timbeau@sciencesp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nissa.saumtally@sciencespo.f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microsoft.com/office/2011/relationships/webextension" Target="../webextensions/webextension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microsoft.com/office/2011/relationships/webextension" Target="../webextensions/webextension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microsoft.com/office/2011/relationships/webextension" Target="../webextensions/webextension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xavier.timbeau@sciencespo.f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athalie.ovide@sciencespo.f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ym typeface="Arial"/>
            </a:endParaRPr>
          </a:p>
          <a:p>
            <a:pPr algn="r"/>
            <a:r>
              <a:rPr lang="fr-FR" dirty="0">
                <a:sym typeface="Arial"/>
              </a:rPr>
              <a:t>Xavier Timbeau</a:t>
            </a:r>
            <a:endParaRPr lang="fr-FR" dirty="0"/>
          </a:p>
          <a:p>
            <a:pPr algn="r"/>
            <a:r>
              <a:rPr lang="fr-FR" dirty="0">
                <a:sym typeface="Arial"/>
                <a:hlinkClick r:id="rId3"/>
              </a:rPr>
              <a:t>xavier.timbeau@sciencespo.fr</a:t>
            </a:r>
            <a:endParaRPr lang="fr-FR" dirty="0">
              <a:sym typeface="Arial"/>
            </a:endParaRPr>
          </a:p>
          <a:p>
            <a:pPr algn="r"/>
            <a:r>
              <a:rPr lang="fr-FR" dirty="0">
                <a:sym typeface="Arial"/>
              </a:rPr>
              <a:t>Anissa </a:t>
            </a:r>
            <a:r>
              <a:rPr lang="fr-FR" dirty="0" err="1">
                <a:sym typeface="Arial"/>
              </a:rPr>
              <a:t>Saumtally</a:t>
            </a:r>
            <a:endParaRPr lang="fr-FR" dirty="0">
              <a:sym typeface="Arial"/>
            </a:endParaRPr>
          </a:p>
          <a:p>
            <a:pPr algn="r"/>
            <a:r>
              <a:rPr lang="fr-FR" dirty="0">
                <a:sym typeface="Arial"/>
                <a:hlinkClick r:id="rId4"/>
              </a:rPr>
              <a:t>anissa.saumtally@sciencespo.fr</a:t>
            </a:r>
            <a:endParaRPr lang="fr-FR" dirty="0">
              <a:sym typeface="Arial"/>
            </a:endParaRPr>
          </a:p>
          <a:p>
            <a:pPr algn="r"/>
            <a:endParaRPr lang="fr-FR" dirty="0">
              <a:sym typeface="Arial"/>
            </a:endParaRPr>
          </a:p>
          <a:p>
            <a:endParaRPr lang="fr-FR" dirty="0"/>
          </a:p>
        </p:txBody>
      </p:sp>
      <p:sp>
        <p:nvSpPr>
          <p:cNvPr id="43" name="Google Shape;43;p1"/>
          <p:cNvSpPr txBox="1">
            <a:spLocks noGrp="1"/>
          </p:cNvSpPr>
          <p:nvPr>
            <p:ph type="ctrTitle" idx="4294967295"/>
          </p:nvPr>
        </p:nvSpPr>
        <p:spPr>
          <a:xfrm>
            <a:off x="0" y="1773238"/>
            <a:ext cx="8064500" cy="2303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500" dirty="0"/>
              <a:t>S0. Economics of Environment : the Age of Constraints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>
            <a:spLocks noGrp="1"/>
          </p:cNvSpPr>
          <p:nvPr>
            <p:ph type="ctrTitle" idx="4294967295"/>
          </p:nvPr>
        </p:nvSpPr>
        <p:spPr>
          <a:xfrm>
            <a:off x="1992313" y="1773238"/>
            <a:ext cx="8064500" cy="2303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500"/>
              <a:t>S0. Economics of Environnement</a:t>
            </a:r>
            <a:br>
              <a:rPr lang="en-US"/>
            </a:br>
            <a:endParaRPr/>
          </a:p>
        </p:txBody>
      </p:sp>
      <p:sp>
        <p:nvSpPr>
          <p:cNvPr id="44" name="Google Shape;44;p1"/>
          <p:cNvSpPr txBox="1">
            <a:spLocks noGrp="1"/>
          </p:cNvSpPr>
          <p:nvPr>
            <p:ph type="subTitle" idx="1"/>
          </p:nvPr>
        </p:nvSpPr>
        <p:spPr>
          <a:xfrm>
            <a:off x="4583113" y="4221164"/>
            <a:ext cx="5834062" cy="2447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r">
              <a:spcBef>
                <a:spcPts val="0"/>
              </a:spcBef>
              <a:buSzPts val="1500"/>
            </a:pPr>
            <a:endParaRPr sz="2000" b="1">
              <a:latin typeface="Arial"/>
              <a:ea typeface="Arial"/>
              <a:cs typeface="Arial"/>
              <a:sym typeface="Arial"/>
            </a:endParaRPr>
          </a:p>
          <a:p>
            <a:pPr marL="0" indent="0" algn="r">
              <a:spcBef>
                <a:spcPts val="360"/>
              </a:spcBef>
              <a:buSzPts val="1350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Xavier Timbeau</a:t>
            </a:r>
            <a:endParaRPr/>
          </a:p>
          <a:p>
            <a:pPr marL="0" indent="0" algn="r">
              <a:spcBef>
                <a:spcPts val="360"/>
              </a:spcBef>
              <a:buSzPts val="1350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xavier.timbeau@sciencespo.fr</a:t>
            </a:r>
            <a:endParaRPr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Add-in 1" title="Wooclap - Make learning awesome">
                <a:extLst>
                  <a:ext uri="{FF2B5EF4-FFF2-40B4-BE49-F238E27FC236}">
                    <a16:creationId xmlns:a16="http://schemas.microsoft.com/office/drawing/2014/main" id="{9B51104C-FE2F-F49B-9EBD-7D5535DC92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3270495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2" name="Add-in 1" title="Wooclap - Make learning awesome">
                <a:extLst>
                  <a:ext uri="{FF2B5EF4-FFF2-40B4-BE49-F238E27FC236}">
                    <a16:creationId xmlns:a16="http://schemas.microsoft.com/office/drawing/2014/main" id="{9B51104C-FE2F-F49B-9EBD-7D5535DC921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2195-49D5-E8E7-5092-568CD38EC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171DB-D916-586A-25DE-ACEB35DB6E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9D5032DB-797D-A04C-1B9D-A192F04E10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7108301"/>
                  </p:ext>
                </p:extLst>
              </p:nvPr>
            </p:nvGraphicFramePr>
            <p:xfrm>
              <a:off x="6351" y="0"/>
              <a:ext cx="12179298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9D5032DB-797D-A04C-1B9D-A192F04E109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51" y="0"/>
                <a:ext cx="12179298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6137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A836-A411-05F9-04BC-1F276522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AEBBF-9DA9-42E5-D667-A1C53164E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669E0D06-B9F3-0E76-5F0F-70F22A444D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3444777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669E0D06-B9F3-0E76-5F0F-70F22A444D5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0607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A04F8-518F-FB0E-510D-06A94DDB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B6B1D-AD0F-CE16-9413-B6B9344212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183A3E67-1F6F-AF54-318A-C201B25CB72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9093168"/>
                  </p:ext>
                </p:extLst>
              </p:nvPr>
            </p:nvGraphicFramePr>
            <p:xfrm>
              <a:off x="-1" y="0"/>
              <a:ext cx="12185649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183A3E67-1F6F-AF54-318A-C201B25CB72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12185649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2291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2201-CF5D-D6A2-EF9D-E8F894D0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A51CD-D314-FD95-D820-F7D2035D4E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ABCCA1DF-E518-376B-CDF1-144080090E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5610128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ABCCA1DF-E518-376B-CDF1-144080090E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160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434B6-D524-791D-BD94-BADFD259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25F03-E085-0593-054A-6B50978F9F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3E9B9FF7-CC9C-6C64-F758-4595EA9838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6077960"/>
                  </p:ext>
                </p:extLst>
              </p:nvPr>
            </p:nvGraphicFramePr>
            <p:xfrm>
              <a:off x="6351" y="0"/>
              <a:ext cx="12185649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3E9B9FF7-CC9C-6C64-F758-4595EA9838F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6351" y="0"/>
                <a:ext cx="12185649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8677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02E3-09FD-F78A-6DBC-18D243F3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The Debates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63A5C-C5E2-3C8C-3F4C-D793F3B17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67744" y="1999488"/>
            <a:ext cx="6139519" cy="1243648"/>
          </a:xfrm>
        </p:spPr>
        <p:txBody>
          <a:bodyPr/>
          <a:lstStyle/>
          <a:p>
            <a:pPr marL="142875" indent="0">
              <a:buNone/>
            </a:pPr>
            <a:r>
              <a:rPr lang="en-FR" sz="2800" dirty="0"/>
              <a:t>Five questions that will be debated in this course. </a:t>
            </a:r>
          </a:p>
          <a:p>
            <a:pPr marL="142875" indent="0">
              <a:buNone/>
            </a:pPr>
            <a:endParaRPr lang="en-FR" sz="2800" dirty="0"/>
          </a:p>
          <a:p>
            <a:pPr marL="142875" indent="0">
              <a:buNone/>
            </a:pPr>
            <a:r>
              <a:rPr lang="en-FR" sz="2800" dirty="0"/>
              <a:t>Let’s see where everyone stands !</a:t>
            </a:r>
          </a:p>
        </p:txBody>
      </p:sp>
    </p:spTree>
    <p:extLst>
      <p:ext uri="{BB962C8B-B14F-4D97-AF65-F5344CB8AC3E}">
        <p14:creationId xmlns:p14="http://schemas.microsoft.com/office/powerpoint/2010/main" val="180107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20B8-D75D-6D3A-018D-00A3E0D74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87C98-4AF3-BFD4-B29C-125D7D7A8C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A6248F02-8647-051D-8B9B-E856F443E9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9823414"/>
                  </p:ext>
                </p:extLst>
              </p:nvPr>
            </p:nvGraphicFramePr>
            <p:xfrm>
              <a:off x="6351" y="0"/>
              <a:ext cx="12185649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A6248F02-8647-051D-8B9B-E856F443E9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6351" y="0"/>
                <a:ext cx="12185649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69046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DB0F5-3A28-0200-0682-8A2D33C4B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7B9C7-DA66-3796-7665-6BD319217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008ED-A245-452C-5C1B-E0D6BBDCCE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5" name="Add-in 4">
                <a:extLst>
                  <a:ext uri="{FF2B5EF4-FFF2-40B4-BE49-F238E27FC236}">
                    <a16:creationId xmlns:a16="http://schemas.microsoft.com/office/drawing/2014/main" id="{DE10AA68-84C5-7214-C7C3-7814E3178D2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36713316"/>
                  </p:ext>
                </p:extLst>
              </p:nvPr>
            </p:nvGraphicFramePr>
            <p:xfrm>
              <a:off x="-1" y="0"/>
              <a:ext cx="12185649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Add-in 4">
                <a:extLst>
                  <a:ext uri="{FF2B5EF4-FFF2-40B4-BE49-F238E27FC236}">
                    <a16:creationId xmlns:a16="http://schemas.microsoft.com/office/drawing/2014/main" id="{DE10AA68-84C5-7214-C7C3-7814E3178D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-1" y="0"/>
                <a:ext cx="12185649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88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AD3B5-7A1D-9EB9-08FC-18915F960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3A8AA-7881-6D5E-65D1-C7A43A87A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>
                <a:extLst>
                  <a:ext uri="{FF2B5EF4-FFF2-40B4-BE49-F238E27FC236}">
                    <a16:creationId xmlns:a16="http://schemas.microsoft.com/office/drawing/2014/main" id="{41A8BA06-BE95-0482-7272-0B33B96C42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982819"/>
                  </p:ext>
                </p:extLst>
              </p:nvPr>
            </p:nvGraphicFramePr>
            <p:xfrm>
              <a:off x="-1" y="0"/>
              <a:ext cx="12185649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>
                <a:extLst>
                  <a:ext uri="{FF2B5EF4-FFF2-40B4-BE49-F238E27FC236}">
                    <a16:creationId xmlns:a16="http://schemas.microsoft.com/office/drawing/2014/main" id="{41A8BA06-BE95-0482-7272-0B33B96C425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-1" y="0"/>
                <a:ext cx="12185649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170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and aims of the course</a:t>
            </a:r>
          </a:p>
        </p:txBody>
      </p:sp>
      <p:sp>
        <p:nvSpPr>
          <p:cNvPr id="50" name="Google Shape;50;p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What is going on?</a:t>
            </a:r>
          </a:p>
          <a:p>
            <a:pPr lvl="1"/>
            <a:r>
              <a:rPr lang="en-US" sz="1600" dirty="0"/>
              <a:t>Human activity and ecosystems, how it interacts ? What problem are caused ?</a:t>
            </a:r>
          </a:p>
          <a:p>
            <a:pPr lvl="1"/>
            <a:r>
              <a:rPr lang="en-US" sz="1600" dirty="0"/>
              <a:t>Is it population ? Development ? Waste and wrong incentives ?</a:t>
            </a:r>
          </a:p>
          <a:p>
            <a:pPr lvl="1"/>
            <a:r>
              <a:rPr lang="en-US" sz="1600" dirty="0"/>
              <a:t>How reliable ? to what extent ? What can we do (setting goals) ?</a:t>
            </a:r>
          </a:p>
          <a:p>
            <a:pPr lvl="1"/>
            <a:r>
              <a:rPr lang="en-US" sz="1600" dirty="0"/>
              <a:t>What are the social consequences ?</a:t>
            </a:r>
          </a:p>
          <a:p>
            <a:r>
              <a:rPr lang="en-US" sz="2000" dirty="0"/>
              <a:t>How can we assess the problem ?</a:t>
            </a:r>
          </a:p>
          <a:p>
            <a:pPr lvl="1"/>
            <a:r>
              <a:rPr lang="en-US" sz="1600" dirty="0"/>
              <a:t>Measurement &amp; models</a:t>
            </a:r>
          </a:p>
          <a:p>
            <a:r>
              <a:rPr lang="en-US" sz="2000" dirty="0"/>
              <a:t>What are the solutions ?</a:t>
            </a:r>
          </a:p>
          <a:p>
            <a:pPr lvl="1"/>
            <a:r>
              <a:rPr lang="en-US" sz="1600" dirty="0"/>
              <a:t>Are </a:t>
            </a:r>
            <a:r>
              <a:rPr lang="en-US" sz="1600" dirty="0" err="1"/>
              <a:t>capitalism&amp;individualism</a:t>
            </a:r>
            <a:r>
              <a:rPr lang="en-US" sz="1600" dirty="0"/>
              <a:t> compatible with sustainability and carrying capacity constraints ?</a:t>
            </a:r>
          </a:p>
          <a:p>
            <a:pPr lvl="1"/>
            <a:r>
              <a:rPr lang="en-US" sz="1600" dirty="0"/>
              <a:t>Should we aim for sobriety through autonomy and degrowth ?</a:t>
            </a:r>
          </a:p>
          <a:p>
            <a:pPr lvl="1"/>
            <a:r>
              <a:rPr lang="en-US" sz="1600" dirty="0"/>
              <a:t>Are there some cases where human activity was made sustainable? How?</a:t>
            </a:r>
          </a:p>
          <a:p>
            <a:pPr lvl="1"/>
            <a:r>
              <a:rPr lang="en-US" sz="1600" dirty="0"/>
              <a:t>Why isn't going to solve by itself ? What is different today and what are the present-day challenges?</a:t>
            </a:r>
          </a:p>
          <a:p>
            <a:pPr lvl="1"/>
            <a:r>
              <a:rPr lang="en-US" sz="1600" dirty="0"/>
              <a:t>What is currently done? Are COPs going to save it?</a:t>
            </a:r>
          </a:p>
          <a:p>
            <a:endParaRPr lang="en-US" sz="2000" dirty="0"/>
          </a:p>
          <a:p>
            <a:r>
              <a:rPr lang="en-US" sz="2000" dirty="0"/>
              <a:t>Aim #1: acknowledge the extent of the limits to human operation on earth</a:t>
            </a:r>
          </a:p>
          <a:p>
            <a:pPr lvl="1"/>
            <a:r>
              <a:rPr lang="en-US" sz="1600" dirty="0"/>
              <a:t>Anticipate and understand the disaster to come</a:t>
            </a:r>
          </a:p>
          <a:p>
            <a:r>
              <a:rPr lang="en-US" sz="2000" dirty="0"/>
              <a:t>Aim #2: imagine what should be done to cope with the constraints</a:t>
            </a:r>
          </a:p>
          <a:p>
            <a:pPr lvl="1"/>
            <a:r>
              <a:rPr lang="en-US" sz="1600" dirty="0"/>
              <a:t>Imagine the world of tomorrow, technically, politically and socially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>
                <a:extLst>
                  <a:ext uri="{FF2B5EF4-FFF2-40B4-BE49-F238E27FC236}">
                    <a16:creationId xmlns:a16="http://schemas.microsoft.com/office/drawing/2014/main" id="{20986382-2566-0AB0-A0CA-765C08F3C44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3903230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>
                <a:extLst>
                  <a:ext uri="{FF2B5EF4-FFF2-40B4-BE49-F238E27FC236}">
                    <a16:creationId xmlns:a16="http://schemas.microsoft.com/office/drawing/2014/main" id="{20986382-2566-0AB0-A0CA-765C08F3C44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8356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4C1C9-619D-CE8A-81C7-01E7E57D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4D983-4255-394B-34AA-BF871F84E1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>
                <a:extLst>
                  <a:ext uri="{FF2B5EF4-FFF2-40B4-BE49-F238E27FC236}">
                    <a16:creationId xmlns:a16="http://schemas.microsoft.com/office/drawing/2014/main" id="{D4C5E732-0B1F-0D95-58C4-830C50590E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1250769"/>
                  </p:ext>
                </p:extLst>
              </p:nvPr>
            </p:nvGraphicFramePr>
            <p:xfrm>
              <a:off x="6351" y="0"/>
              <a:ext cx="12179298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>
                <a:extLst>
                  <a:ext uri="{FF2B5EF4-FFF2-40B4-BE49-F238E27FC236}">
                    <a16:creationId xmlns:a16="http://schemas.microsoft.com/office/drawing/2014/main" id="{D4C5E732-0B1F-0D95-58C4-830C50590EB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6351" y="0"/>
                <a:ext cx="12179298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921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1BC8-657A-DB60-7EC0-04063A0C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7F558-049A-32F0-A6F3-F1C022176E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F8119147-DE4C-86B7-9C9E-498AEA6438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6405811"/>
                  </p:ext>
                </p:extLst>
              </p:nvPr>
            </p:nvGraphicFramePr>
            <p:xfrm>
              <a:off x="6351" y="0"/>
              <a:ext cx="12179298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F8119147-DE4C-86B7-9C9E-498AEA64386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6351" y="0"/>
                <a:ext cx="12179298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182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 txBox="1">
            <a:spLocks noGrp="1"/>
          </p:cNvSpPr>
          <p:nvPr>
            <p:ph type="title"/>
          </p:nvPr>
        </p:nvSpPr>
        <p:spPr>
          <a:xfrm>
            <a:off x="1603176" y="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E1EFD8"/>
              </a:buClr>
              <a:buSzPts val="2000"/>
            </a:pPr>
            <a:r>
              <a:rPr lang="en-US"/>
              <a:t>Who are you?</a:t>
            </a:r>
            <a:endParaRPr/>
          </a:p>
        </p:txBody>
      </p:sp>
      <p:sp>
        <p:nvSpPr>
          <p:cNvPr id="105" name="Google Shape;105;p8"/>
          <p:cNvSpPr txBox="1">
            <a:spLocks noGrp="1"/>
          </p:cNvSpPr>
          <p:nvPr>
            <p:ph type="body" idx="1"/>
          </p:nvPr>
        </p:nvSpPr>
        <p:spPr>
          <a:xfrm>
            <a:off x="1774825" y="620688"/>
            <a:ext cx="8642350" cy="6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buSzPts val="1200"/>
            </a:pPr>
            <a:r>
              <a:rPr lang="en-US"/>
              <a:t>From where  ?</a:t>
            </a:r>
            <a:endParaRPr/>
          </a:p>
          <a:p>
            <a:pPr marL="742950" lvl="1" indent="-285750">
              <a:spcBef>
                <a:spcPts val="280"/>
              </a:spcBef>
              <a:buSzPts val="1120"/>
            </a:pPr>
            <a:r>
              <a:rPr lang="en-US"/>
              <a:t>Your background</a:t>
            </a:r>
            <a:endParaRPr/>
          </a:p>
          <a:p>
            <a:pPr marL="742950" lvl="1" indent="-285750">
              <a:spcBef>
                <a:spcPts val="280"/>
              </a:spcBef>
              <a:buSzPts val="1120"/>
            </a:pPr>
            <a:r>
              <a:rPr lang="en-US"/>
              <a:t>Your formation so far </a:t>
            </a:r>
            <a:endParaRPr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/>
              <a:t>To where ?</a:t>
            </a:r>
            <a:endParaRPr/>
          </a:p>
          <a:p>
            <a:pPr marL="742950" lvl="1" indent="-285750">
              <a:spcBef>
                <a:spcPts val="280"/>
              </a:spcBef>
              <a:buSzPts val="1120"/>
            </a:pPr>
            <a:r>
              <a:rPr lang="en-US"/>
              <a:t>What do you intend to do after the master	</a:t>
            </a:r>
            <a:endParaRPr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/>
              <a:t>What do you expect form the course ?</a:t>
            </a:r>
            <a:endParaRPr/>
          </a:p>
          <a:p>
            <a:pPr marL="742950" lvl="1" indent="-285750">
              <a:spcBef>
                <a:spcPts val="280"/>
              </a:spcBef>
              <a:buSzPts val="1120"/>
            </a:pPr>
            <a:r>
              <a:rPr lang="en-US"/>
              <a:t>feedback most welcome !</a:t>
            </a:r>
            <a:endParaRPr/>
          </a:p>
          <a:p>
            <a:pPr marL="342900" indent="-266700">
              <a:spcBef>
                <a:spcPts val="320"/>
              </a:spcBef>
              <a:buSzPts val="1200"/>
              <a:buNone/>
            </a:pPr>
            <a:endParaRPr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2" name="Add-in 1" title="Wooclap - Make learning awesome">
                <a:extLst>
                  <a:ext uri="{FF2B5EF4-FFF2-40B4-BE49-F238E27FC236}">
                    <a16:creationId xmlns:a16="http://schemas.microsoft.com/office/drawing/2014/main" id="{6333008D-EFDE-3A2A-6C52-B45930AD07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4494587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2" name="Add-in 1" title="Wooclap - Make learning awesome">
                <a:extLst>
                  <a:ext uri="{FF2B5EF4-FFF2-40B4-BE49-F238E27FC236}">
                    <a16:creationId xmlns:a16="http://schemas.microsoft.com/office/drawing/2014/main" id="{6333008D-EFDE-3A2A-6C52-B45930AD07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clrChange>
                  <a:clrFrom>
                    <a:prstClr val="black"/>
                  </a:clrFrom>
                  <a:clrTo>
                    <a:prstClr val="black">
                      <a:alpha val="0"/>
                    </a:prstClr>
                  </a:clrTo>
                </a:clrChange>
              </a:blip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title"/>
          </p:nvPr>
        </p:nvSpPr>
        <p:spPr>
          <a:xfrm>
            <a:off x="1528763" y="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6" name="Google Shape;56;p3"/>
          <p:cNvSpPr txBox="1">
            <a:spLocks noGrp="1"/>
          </p:cNvSpPr>
          <p:nvPr>
            <p:ph type="body" idx="1"/>
          </p:nvPr>
        </p:nvSpPr>
        <p:spPr>
          <a:xfrm>
            <a:off x="1774825" y="620688"/>
            <a:ext cx="8642350" cy="6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buSzPts val="1200"/>
              <a:buNone/>
            </a:pPr>
            <a:endParaRPr dirty="0"/>
          </a:p>
          <a:p>
            <a:pPr marL="342900" indent="-342900">
              <a:spcBef>
                <a:spcPts val="320"/>
              </a:spcBef>
              <a:buSzPts val="1200"/>
              <a:buNone/>
            </a:pPr>
            <a:endParaRPr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« Anyone who believes that exponential growth</a:t>
            </a:r>
            <a:endParaRPr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 can go on forever in a finite world is either a madman or an economist»</a:t>
            </a:r>
            <a:endParaRPr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(Kenneth Boulding, US Congress </a:t>
            </a:r>
            <a:r>
              <a:rPr lang="en-US" sz="2000" i="1" dirty="0" err="1"/>
              <a:t>adress</a:t>
            </a:r>
            <a:r>
              <a:rPr lang="en-US" sz="2000" i="1" dirty="0"/>
              <a:t>, 1973)</a:t>
            </a:r>
            <a:endParaRPr dirty="0"/>
          </a:p>
          <a:p>
            <a:pPr marL="342900" indent="-342900">
              <a:spcBef>
                <a:spcPts val="220"/>
              </a:spcBef>
              <a:buSzPts val="825"/>
              <a:buNone/>
            </a:pPr>
            <a:endParaRPr sz="1100" i="1"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endParaRPr sz="2000" i="1"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« If you want to save the planet, </a:t>
            </a:r>
            <a:endParaRPr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don’t hug a tree, hug an economist »</a:t>
            </a:r>
            <a:endParaRPr dirty="0"/>
          </a:p>
          <a:p>
            <a:pPr marL="342900" indent="-342900" algn="ctr">
              <a:spcBef>
                <a:spcPts val="400"/>
              </a:spcBef>
              <a:buSzPts val="1500"/>
              <a:buNone/>
            </a:pPr>
            <a:r>
              <a:rPr lang="en-US" sz="2000" i="1" dirty="0"/>
              <a:t>(unknown , probably not assumed)</a:t>
            </a:r>
            <a:endParaRPr dirty="0"/>
          </a:p>
          <a:p>
            <a:pPr marL="342900" indent="-342900" algn="ctr">
              <a:spcBef>
                <a:spcPts val="640"/>
              </a:spcBef>
              <a:buSzPts val="2400"/>
              <a:buNone/>
            </a:pPr>
            <a:endParaRPr sz="3200" dirty="0"/>
          </a:p>
          <a:p>
            <a:pPr marL="342900" indent="-342900" algn="ctr">
              <a:spcBef>
                <a:spcPts val="640"/>
              </a:spcBef>
              <a:buSzPts val="2400"/>
              <a:buNone/>
            </a:pPr>
            <a:endParaRPr sz="3200" dirty="0"/>
          </a:p>
          <a:p>
            <a:pPr marL="342900" indent="-342900" algn="r">
              <a:spcBef>
                <a:spcPts val="320"/>
              </a:spcBef>
              <a:buSzPts val="1200"/>
              <a:buNone/>
            </a:pPr>
            <a:r>
              <a:rPr lang="en-US" dirty="0">
                <a:solidFill>
                  <a:schemeClr val="tx1"/>
                </a:solidFill>
              </a:rPr>
              <a:t>Xavier Timbeau</a:t>
            </a:r>
            <a:r>
              <a:rPr lang="en-US" dirty="0"/>
              <a:t>,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xavier.timbeau@sciencespo.fr</a:t>
            </a:r>
            <a:endParaRPr lang="en-US" u="sng" dirty="0">
              <a:solidFill>
                <a:schemeClr val="hlink"/>
              </a:solidFill>
            </a:endParaRPr>
          </a:p>
          <a:p>
            <a:pPr marL="342900" indent="-342900" algn="r">
              <a:spcBef>
                <a:spcPts val="320"/>
              </a:spcBef>
              <a:buSzPts val="1200"/>
              <a:buNone/>
            </a:pPr>
            <a:r>
              <a:rPr lang="en-US" dirty="0">
                <a:solidFill>
                  <a:schemeClr val="tx1"/>
                </a:solidFill>
              </a:rPr>
              <a:t>Anissa </a:t>
            </a:r>
            <a:r>
              <a:rPr lang="en-US" dirty="0" err="1">
                <a:solidFill>
                  <a:schemeClr val="tx1"/>
                </a:solidFill>
              </a:rPr>
              <a:t>Saumtally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>
                <a:solidFill>
                  <a:schemeClr val="hlink"/>
                </a:solidFill>
              </a:rPr>
              <a:t>anissa.saumtally@sciencespo.fr</a:t>
            </a:r>
            <a:endParaRPr dirty="0"/>
          </a:p>
          <a:p>
            <a:pPr marL="342900" indent="-342900" algn="r">
              <a:spcBef>
                <a:spcPts val="320"/>
              </a:spcBef>
              <a:buSzPts val="1200"/>
              <a:buNone/>
            </a:pPr>
            <a:r>
              <a:rPr lang="en-US" dirty="0">
                <a:solidFill>
                  <a:schemeClr val="tx1"/>
                </a:solidFill>
              </a:rPr>
              <a:t>Nathalie Ovide</a:t>
            </a:r>
            <a:r>
              <a:rPr lang="en-US" dirty="0"/>
              <a:t>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nathalie.ovide@sciencespo.fr</a:t>
            </a:r>
            <a:endParaRPr dirty="0"/>
          </a:p>
          <a:p>
            <a:pPr marL="342900" indent="-342900" algn="r">
              <a:spcBef>
                <a:spcPts val="320"/>
              </a:spcBef>
              <a:buSzPts val="1200"/>
              <a:buNone/>
            </a:pPr>
            <a:r>
              <a:rPr lang="en-US" dirty="0"/>
              <a:t>Google drive </a:t>
            </a:r>
            <a:r>
              <a:rPr lang="en-US" dirty="0" err="1"/>
              <a:t>EoE</a:t>
            </a:r>
            <a:r>
              <a:rPr lang="en-US" dirty="0"/>
              <a:t> 2023-24 (check you have access)</a:t>
            </a:r>
            <a:endParaRPr dirty="0"/>
          </a:p>
          <a:p>
            <a:pPr marL="342900" indent="-342900" algn="ctr">
              <a:spcBef>
                <a:spcPts val="640"/>
              </a:spcBef>
              <a:buSzPts val="2400"/>
              <a:buNone/>
            </a:pPr>
            <a:endParaRPr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Evaluation</a:t>
            </a:r>
          </a:p>
        </p:txBody>
      </p:sp>
      <p:sp>
        <p:nvSpPr>
          <p:cNvPr id="62" name="Google Shape;62;p4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40% Multiple </a:t>
            </a:r>
            <a:r>
              <a:rPr lang="fr-FR" dirty="0" err="1"/>
              <a:t>Choice</a:t>
            </a:r>
            <a:r>
              <a:rPr lang="fr-FR" dirty="0"/>
              <a:t> Questionnaire</a:t>
            </a:r>
          </a:p>
          <a:p>
            <a:pPr lvl="1"/>
            <a:r>
              <a:rPr lang="fr-FR" dirty="0"/>
              <a:t>3 sessions, </a:t>
            </a:r>
            <a:r>
              <a:rPr lang="fr-FR" dirty="0" err="1"/>
              <a:t>during</a:t>
            </a:r>
            <a:r>
              <a:rPr lang="fr-FR" dirty="0"/>
              <a:t> course : 14/02; 21/03; 11/04</a:t>
            </a:r>
          </a:p>
          <a:p>
            <a:pPr lvl="1"/>
            <a:r>
              <a:rPr lang="fr-FR" dirty="0"/>
              <a:t>approx. 30 minutes, online, instant mark, </a:t>
            </a:r>
            <a:r>
              <a:rPr lang="fr-FR" dirty="0" err="1"/>
              <a:t>based</a:t>
            </a:r>
            <a:r>
              <a:rPr lang="fr-FR" dirty="0"/>
              <a:t> on </a:t>
            </a:r>
            <a:r>
              <a:rPr lang="fr-FR" dirty="0" err="1"/>
              <a:t>previous</a:t>
            </a:r>
            <a:r>
              <a:rPr lang="fr-FR" dirty="0"/>
              <a:t> </a:t>
            </a:r>
            <a:r>
              <a:rPr lang="fr-FR" dirty="0" err="1"/>
              <a:t>lessons</a:t>
            </a:r>
            <a:endParaRPr lang="fr-FR" dirty="0"/>
          </a:p>
          <a:p>
            <a:pPr lvl="2"/>
            <a:r>
              <a:rPr lang="fr-FR" i="1" dirty="0"/>
              <a:t>In case of absence, </a:t>
            </a:r>
            <a:r>
              <a:rPr lang="fr-FR" i="1" dirty="0" err="1"/>
              <a:t>please</a:t>
            </a:r>
            <a:r>
              <a:rPr lang="fr-FR" i="1" dirty="0"/>
              <a:t> report to Anissa or me</a:t>
            </a:r>
          </a:p>
          <a:p>
            <a:pPr lvl="0"/>
            <a:r>
              <a:rPr lang="fr-FR" dirty="0"/>
              <a:t>60% </a:t>
            </a:r>
            <a:r>
              <a:rPr lang="fr-FR" dirty="0" err="1"/>
              <a:t>Individual</a:t>
            </a:r>
            <a:r>
              <a:rPr lang="fr-FR" dirty="0"/>
              <a:t> or group </a:t>
            </a:r>
            <a:r>
              <a:rPr lang="fr-FR" dirty="0" err="1"/>
              <a:t>work</a:t>
            </a:r>
            <a:endParaRPr lang="fr-FR" dirty="0"/>
          </a:p>
          <a:p>
            <a:pPr lvl="1"/>
            <a:r>
              <a:rPr lang="fr-FR" dirty="0"/>
              <a:t>Book </a:t>
            </a:r>
            <a:r>
              <a:rPr lang="fr-FR" dirty="0" err="1"/>
              <a:t>review</a:t>
            </a:r>
            <a:endParaRPr lang="fr-FR" dirty="0"/>
          </a:p>
          <a:p>
            <a:pPr lvl="2"/>
            <a:r>
              <a:rPr lang="fr-FR" dirty="0"/>
              <a:t>Paper on a book, a report, a bunch of papers</a:t>
            </a:r>
          </a:p>
          <a:p>
            <a:pPr lvl="2"/>
            <a:r>
              <a:rPr lang="fr-FR" dirty="0"/>
              <a:t>About 20k char. [10, 30k], </a:t>
            </a:r>
            <a:r>
              <a:rPr lang="fr-FR" dirty="0" err="1"/>
              <a:t>try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exhaustive&amp; </a:t>
            </a:r>
            <a:r>
              <a:rPr lang="fr-FR" dirty="0" err="1"/>
              <a:t>clear</a:t>
            </a:r>
            <a:r>
              <a:rPr lang="fr-FR" dirty="0"/>
              <a:t> &amp; </a:t>
            </a:r>
            <a:r>
              <a:rPr lang="fr-FR" dirty="0" err="1"/>
              <a:t>pedagogic</a:t>
            </a:r>
            <a:endParaRPr lang="fr-FR" dirty="0"/>
          </a:p>
          <a:p>
            <a:pPr lvl="1"/>
            <a:r>
              <a:rPr lang="fr-FR" b="1" dirty="0"/>
              <a:t>Or </a:t>
            </a:r>
            <a:r>
              <a:rPr lang="fr-FR" dirty="0" err="1"/>
              <a:t>debate</a:t>
            </a:r>
            <a:r>
              <a:rPr lang="fr-FR" dirty="0"/>
              <a:t> club</a:t>
            </a:r>
          </a:p>
          <a:p>
            <a:pPr lvl="2"/>
            <a:r>
              <a:rPr lang="fr-FR" dirty="0"/>
              <a:t>5 sessions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partly</a:t>
            </a:r>
            <a:r>
              <a:rPr lang="fr-FR" dirty="0"/>
              <a:t> </a:t>
            </a:r>
            <a:r>
              <a:rPr lang="fr-FR" dirty="0" err="1"/>
              <a:t>devoted</a:t>
            </a:r>
            <a:r>
              <a:rPr lang="fr-FR" dirty="0"/>
              <a:t> do </a:t>
            </a:r>
            <a:r>
              <a:rPr lang="fr-FR" dirty="0" err="1"/>
              <a:t>debate</a:t>
            </a:r>
            <a:endParaRPr lang="fr-FR" dirty="0"/>
          </a:p>
          <a:p>
            <a:pPr lvl="3"/>
            <a:r>
              <a:rPr lang="fr-FR" dirty="0"/>
              <a:t>One </a:t>
            </a:r>
            <a:r>
              <a:rPr lang="fr-FR" dirty="0" err="1"/>
              <a:t>subject</a:t>
            </a:r>
            <a:r>
              <a:rPr lang="fr-FR" dirty="0"/>
              <a:t>, 2/3 in </a:t>
            </a:r>
            <a:r>
              <a:rPr lang="fr-FR" dirty="0" err="1"/>
              <a:t>favor</a:t>
            </a:r>
            <a:r>
              <a:rPr lang="fr-FR" dirty="0"/>
              <a:t>, 2/3 </a:t>
            </a:r>
            <a:r>
              <a:rPr lang="fr-FR" dirty="0" err="1"/>
              <a:t>against</a:t>
            </a:r>
            <a:r>
              <a:rPr lang="fr-FR" dirty="0"/>
              <a:t> as </a:t>
            </a:r>
            <a:r>
              <a:rPr lang="fr-FR" dirty="0" err="1"/>
              <a:t>animators</a:t>
            </a:r>
            <a:endParaRPr lang="fr-FR" dirty="0"/>
          </a:p>
          <a:p>
            <a:pPr lvl="3"/>
            <a:r>
              <a:rPr lang="fr-FR" dirty="0"/>
              <a:t>Participation of the class</a:t>
            </a:r>
          </a:p>
          <a:p>
            <a:pPr lvl="3"/>
            <a:r>
              <a:rPr lang="fr-FR" dirty="0"/>
              <a:t>Online </a:t>
            </a:r>
            <a:r>
              <a:rPr lang="fr-FR" dirty="0" err="1"/>
              <a:t>polls</a:t>
            </a:r>
            <a:r>
              <a:rPr lang="fr-FR" dirty="0"/>
              <a:t> in the class</a:t>
            </a:r>
          </a:p>
          <a:p>
            <a:pPr lvl="3"/>
            <a:r>
              <a:rPr lang="fr-FR" dirty="0"/>
              <a:t>For the </a:t>
            </a:r>
            <a:r>
              <a:rPr lang="fr-FR" dirty="0" err="1"/>
              <a:t>animators</a:t>
            </a:r>
            <a:r>
              <a:rPr lang="fr-FR" dirty="0"/>
              <a:t> (2 groups of 3 for </a:t>
            </a:r>
            <a:r>
              <a:rPr lang="fr-FR" dirty="0" err="1"/>
              <a:t>each</a:t>
            </a:r>
            <a:r>
              <a:rPr lang="fr-FR" dirty="0"/>
              <a:t> 3 </a:t>
            </a:r>
            <a:r>
              <a:rPr lang="fr-FR" dirty="0" err="1"/>
              <a:t>debates</a:t>
            </a:r>
            <a:r>
              <a:rPr lang="fr-FR" dirty="0"/>
              <a:t>) </a:t>
            </a:r>
          </a:p>
          <a:p>
            <a:pPr lvl="4"/>
            <a:r>
              <a:rPr lang="fr-FR" dirty="0"/>
              <a:t>a brief report plus a </a:t>
            </a:r>
            <a:r>
              <a:rPr lang="fr-FR" dirty="0" err="1"/>
              <a:t>presentation</a:t>
            </a:r>
            <a:r>
              <a:rPr lang="fr-FR" dirty="0"/>
              <a:t> post mortem for the </a:t>
            </a:r>
            <a:r>
              <a:rPr lang="fr-FR" dirty="0" err="1"/>
              <a:t>evaluation</a:t>
            </a:r>
            <a:r>
              <a:rPr lang="fr-FR" dirty="0"/>
              <a:t> (last </a:t>
            </a:r>
            <a:r>
              <a:rPr lang="fr-FR" dirty="0" err="1"/>
              <a:t>week</a:t>
            </a:r>
            <a:r>
              <a:rPr lang="fr-FR" dirty="0"/>
              <a:t> of </a:t>
            </a:r>
            <a:r>
              <a:rPr lang="fr-FR" dirty="0" err="1"/>
              <a:t>semester</a:t>
            </a:r>
            <a:r>
              <a:rPr lang="fr-FR" dirty="0"/>
              <a:t>)</a:t>
            </a:r>
          </a:p>
          <a:p>
            <a:pPr lvl="3"/>
            <a:r>
              <a:rPr lang="fr-FR" dirty="0" err="1"/>
              <a:t>Theme</a:t>
            </a:r>
            <a:r>
              <a:rPr lang="fr-FR" dirty="0"/>
              <a:t> 1 </a:t>
            </a:r>
            <a:r>
              <a:rPr lang="fr-FR" i="1" dirty="0" err="1"/>
              <a:t>nuclear</a:t>
            </a:r>
            <a:r>
              <a:rPr lang="fr-FR" dirty="0"/>
              <a:t>; </a:t>
            </a:r>
            <a:r>
              <a:rPr lang="fr-FR" dirty="0" err="1"/>
              <a:t>theme</a:t>
            </a:r>
            <a:r>
              <a:rPr lang="fr-FR" dirty="0"/>
              <a:t> 2 </a:t>
            </a:r>
            <a:r>
              <a:rPr lang="fr-FR" i="1" dirty="0" err="1"/>
              <a:t>growth</a:t>
            </a:r>
            <a:r>
              <a:rPr lang="fr-FR" i="1" dirty="0"/>
              <a:t> versus </a:t>
            </a:r>
            <a:r>
              <a:rPr lang="fr-FR" i="1" dirty="0" err="1"/>
              <a:t>degrowth</a:t>
            </a:r>
            <a:r>
              <a:rPr lang="fr-FR" i="1" dirty="0"/>
              <a:t> </a:t>
            </a:r>
            <a:r>
              <a:rPr lang="fr-FR" dirty="0"/>
              <a:t>(or </a:t>
            </a:r>
            <a:r>
              <a:rPr lang="fr-FR" i="1" dirty="0" err="1"/>
              <a:t>autonomy</a:t>
            </a:r>
            <a:r>
              <a:rPr lang="fr-FR" i="1" dirty="0"/>
              <a:t> versus </a:t>
            </a:r>
            <a:r>
              <a:rPr lang="fr-FR" i="1" dirty="0" err="1"/>
              <a:t>labor</a:t>
            </a:r>
            <a:r>
              <a:rPr lang="fr-FR" i="1" dirty="0"/>
              <a:t> division</a:t>
            </a:r>
            <a:r>
              <a:rPr lang="fr-FR" dirty="0"/>
              <a:t>); </a:t>
            </a:r>
            <a:r>
              <a:rPr lang="fr-FR" dirty="0" err="1"/>
              <a:t>theme</a:t>
            </a:r>
            <a:r>
              <a:rPr lang="fr-FR" dirty="0"/>
              <a:t> 3</a:t>
            </a:r>
            <a:r>
              <a:rPr lang="fr-FR" i="1" dirty="0"/>
              <a:t> </a:t>
            </a:r>
            <a:r>
              <a:rPr lang="fr-FR" i="1" dirty="0" err="1"/>
              <a:t>food</a:t>
            </a:r>
            <a:r>
              <a:rPr lang="fr-FR" i="1" dirty="0"/>
              <a:t> </a:t>
            </a:r>
            <a:r>
              <a:rPr lang="fr-FR" i="1" dirty="0" err="1"/>
              <a:t>sobriety</a:t>
            </a:r>
            <a:r>
              <a:rPr lang="fr-FR" i="1" dirty="0"/>
              <a:t>;</a:t>
            </a:r>
            <a:r>
              <a:rPr lang="fr-FR" dirty="0"/>
              <a:t> </a:t>
            </a:r>
            <a:r>
              <a:rPr lang="fr-FR" dirty="0" err="1"/>
              <a:t>theme</a:t>
            </a:r>
            <a:r>
              <a:rPr lang="fr-FR" dirty="0"/>
              <a:t> 4</a:t>
            </a:r>
            <a:r>
              <a:rPr lang="fr-FR" i="1" dirty="0"/>
              <a:t> high tech versus </a:t>
            </a:r>
            <a:r>
              <a:rPr lang="fr-FR" i="1" dirty="0" err="1"/>
              <a:t>low</a:t>
            </a:r>
            <a:r>
              <a:rPr lang="fr-FR" i="1" dirty="0"/>
              <a:t> tech, </a:t>
            </a:r>
            <a:r>
              <a:rPr lang="fr-FR" dirty="0"/>
              <a:t>or</a:t>
            </a:r>
            <a:r>
              <a:rPr lang="fr-FR" i="1" dirty="0"/>
              <a:t> </a:t>
            </a:r>
            <a:r>
              <a:rPr lang="fr-FR" i="1" dirty="0" err="1"/>
              <a:t>geoengineering</a:t>
            </a:r>
            <a:r>
              <a:rPr lang="fr-FR" i="1" dirty="0"/>
              <a:t> ; </a:t>
            </a:r>
            <a:r>
              <a:rPr lang="fr-FR" i="1" dirty="0" err="1"/>
              <a:t>t</a:t>
            </a:r>
            <a:r>
              <a:rPr lang="fr-FR" dirty="0" err="1"/>
              <a:t>heme</a:t>
            </a:r>
            <a:r>
              <a:rPr lang="fr-FR" dirty="0"/>
              <a:t> 5 </a:t>
            </a:r>
            <a:r>
              <a:rPr lang="fr-FR" i="1" dirty="0" err="1"/>
              <a:t>inequality</a:t>
            </a:r>
            <a:r>
              <a:rPr lang="fr-FR" i="1" dirty="0"/>
              <a:t>	</a:t>
            </a:r>
            <a:endParaRPr lang="fr-FR" dirty="0"/>
          </a:p>
          <a:p>
            <a:pPr lvl="1"/>
            <a:r>
              <a:rPr lang="fr-FR" b="1" dirty="0"/>
              <a:t>Or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(group of 4 max ;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individual</a:t>
            </a:r>
            <a:r>
              <a:rPr lang="fr-FR" dirty="0"/>
              <a:t>) :</a:t>
            </a:r>
          </a:p>
          <a:p>
            <a:pPr lvl="2"/>
            <a:r>
              <a:rPr lang="fr-FR" dirty="0"/>
              <a:t>Case </a:t>
            </a:r>
            <a:r>
              <a:rPr lang="fr-FR" dirty="0" err="1"/>
              <a:t>studies</a:t>
            </a:r>
            <a:r>
              <a:rPr lang="fr-FR" dirty="0"/>
              <a:t> : propose and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try</a:t>
            </a:r>
            <a:r>
              <a:rPr lang="fr-FR" dirty="0"/>
              <a:t> to </a:t>
            </a:r>
            <a:r>
              <a:rPr lang="fr-FR" dirty="0" err="1"/>
              <a:t>work</a:t>
            </a:r>
            <a:r>
              <a:rPr lang="fr-FR" dirty="0"/>
              <a:t> out a </a:t>
            </a:r>
            <a:r>
              <a:rPr lang="fr-FR" dirty="0" err="1"/>
              <a:t>way</a:t>
            </a:r>
            <a:r>
              <a:rPr lang="fr-FR" dirty="0"/>
              <a:t>. It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strongly</a:t>
            </a:r>
            <a:r>
              <a:rPr lang="fr-FR" dirty="0"/>
              <a:t> </a:t>
            </a:r>
            <a:r>
              <a:rPr lang="fr-FR" dirty="0" err="1"/>
              <a:t>sugested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conduct</a:t>
            </a:r>
            <a:r>
              <a:rPr lang="fr-FR" dirty="0"/>
              <a:t> the </a:t>
            </a:r>
            <a:r>
              <a:rPr lang="fr-FR" dirty="0" err="1"/>
              <a:t>evaluation</a:t>
            </a:r>
            <a:r>
              <a:rPr lang="fr-FR" dirty="0"/>
              <a:t> of a public </a:t>
            </a:r>
            <a:r>
              <a:rPr lang="fr-FR" dirty="0" err="1"/>
              <a:t>policy</a:t>
            </a:r>
            <a:endParaRPr lang="fr-FR" dirty="0"/>
          </a:p>
          <a:p>
            <a:pPr lvl="2"/>
            <a:r>
              <a:rPr lang="fr-FR" dirty="0"/>
              <a:t>brief report plus a </a:t>
            </a:r>
            <a:r>
              <a:rPr lang="fr-FR" dirty="0" err="1"/>
              <a:t>presentation</a:t>
            </a:r>
            <a:r>
              <a:rPr lang="fr-FR" dirty="0"/>
              <a:t> for the </a:t>
            </a:r>
            <a:r>
              <a:rPr lang="fr-FR" dirty="0" err="1"/>
              <a:t>evaluation</a:t>
            </a:r>
            <a:r>
              <a:rPr lang="fr-FR" dirty="0"/>
              <a:t> (last </a:t>
            </a:r>
            <a:r>
              <a:rPr lang="fr-FR" dirty="0" err="1"/>
              <a:t>week</a:t>
            </a:r>
            <a:r>
              <a:rPr lang="fr-FR" dirty="0"/>
              <a:t> of </a:t>
            </a:r>
            <a:r>
              <a:rPr lang="fr-FR" dirty="0" err="1"/>
              <a:t>semester</a:t>
            </a:r>
            <a:r>
              <a:rPr lang="fr-FR" dirty="0"/>
              <a:t>) 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books you may enjoy reading</a:t>
            </a:r>
          </a:p>
        </p:txBody>
      </p:sp>
      <p:sp>
        <p:nvSpPr>
          <p:cNvPr id="75" name="Google Shape;75;p6"/>
          <p:cNvSpPr txBox="1">
            <a:spLocks noGrp="1"/>
          </p:cNvSpPr>
          <p:nvPr>
            <p:ph type="body" idx="1"/>
          </p:nvPr>
        </p:nvSpPr>
        <p:spPr>
          <a:xfrm>
            <a:off x="609600" y="532701"/>
            <a:ext cx="5384800" cy="5334699"/>
          </a:xfrm>
        </p:spPr>
        <p:txBody>
          <a:bodyPr/>
          <a:lstStyle/>
          <a:p>
            <a:r>
              <a:rPr lang="en-US" sz="1400" dirty="0"/>
              <a:t>Dissertation on a book</a:t>
            </a:r>
          </a:p>
          <a:p>
            <a:pPr lvl="1"/>
            <a:r>
              <a:rPr lang="en-US" sz="1200" dirty="0"/>
              <a:t>Reading note, 20k car (approx.), </a:t>
            </a:r>
            <a:r>
              <a:rPr lang="en-US" sz="1200" dirty="0" err="1"/>
              <a:t>langage</a:t>
            </a:r>
            <a:r>
              <a:rPr lang="en-US" sz="1200" dirty="0"/>
              <a:t> French or English</a:t>
            </a:r>
          </a:p>
          <a:p>
            <a:pPr lvl="1"/>
            <a:r>
              <a:rPr lang="en-US" sz="1200" dirty="0"/>
              <a:t>present main points, report on debates about the book</a:t>
            </a:r>
          </a:p>
          <a:p>
            <a:pPr lvl="1"/>
            <a:r>
              <a:rPr lang="en-US" sz="1200" dirty="0"/>
              <a:t>Hall of fame : Tim Jackson (prosperity w/o growth), Jared Diamond (Collapse), Lester Brown, Nicholas Stern, Barber, Naomi </a:t>
            </a:r>
            <a:r>
              <a:rPr lang="en-US" sz="1200" dirty="0" err="1"/>
              <a:t>Oreske</a:t>
            </a:r>
            <a:r>
              <a:rPr lang="en-US" sz="1200" dirty="0"/>
              <a:t>, Erik Conway, James Hansen, The story of Rachel Carlson, Hans Jonas, Singer and so on</a:t>
            </a:r>
          </a:p>
          <a:p>
            <a:pPr lvl="1"/>
            <a:r>
              <a:rPr lang="en-US" sz="1200" dirty="0"/>
              <a:t>Due by the end of the semester (tbc, end of </a:t>
            </a:r>
            <a:r>
              <a:rPr lang="en-US" sz="1200" dirty="0" err="1"/>
              <a:t>april</a:t>
            </a:r>
            <a:r>
              <a:rPr lang="en-US" sz="1200" dirty="0"/>
              <a:t> 2024)</a:t>
            </a:r>
          </a:p>
          <a:p>
            <a:pPr lvl="1"/>
            <a:r>
              <a:rPr lang="en-US" sz="1200" dirty="0"/>
              <a:t>In English or French, at your convenience</a:t>
            </a:r>
          </a:p>
          <a:p>
            <a:pPr lvl="1"/>
            <a:endParaRPr lang="en-US" sz="1200" dirty="0"/>
          </a:p>
          <a:p>
            <a:endParaRPr lang="en-US" sz="1400" dirty="0"/>
          </a:p>
        </p:txBody>
      </p:sp>
      <p:pic>
        <p:nvPicPr>
          <p:cNvPr id="76" name="Google Shape;76;p6" descr="bookjacket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128000" y="2559844"/>
            <a:ext cx="1524000" cy="2305050"/>
          </a:xfrm>
        </p:spPr>
      </p:pic>
      <p:pic>
        <p:nvPicPr>
          <p:cNvPr id="77" name="Google Shape;77;p6" descr="A Blueprint for a Safer Planet: How We Can Save the World and Create Prosperity. Nicholas Stern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02425" y="969964"/>
            <a:ext cx="1582738" cy="1582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6" descr="Du nouveau sous le soleil: une histoire de l'environnement mondial au XXe siècle"/>
          <p:cNvPicPr preferRelativeResize="0"/>
          <p:nvPr/>
        </p:nvPicPr>
        <p:blipFill rotWithShape="1">
          <a:blip r:embed="rId5">
            <a:alphaModFix/>
          </a:blip>
          <a:srcRect l="13678" r="18797"/>
          <a:stretch/>
        </p:blipFill>
        <p:spPr>
          <a:xfrm>
            <a:off x="1666876" y="4637088"/>
            <a:ext cx="1235075" cy="1827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6" descr="World on the Edge: How to Prevent Environmental and Economic Collapse"/>
          <p:cNvPicPr preferRelativeResize="0"/>
          <p:nvPr/>
        </p:nvPicPr>
        <p:blipFill rotWithShape="1">
          <a:blip r:embed="rId6">
            <a:alphaModFix/>
          </a:blip>
          <a:srcRect l="17393" t="12523" r="25151"/>
          <a:stretch/>
        </p:blipFill>
        <p:spPr>
          <a:xfrm>
            <a:off x="3019425" y="4818064"/>
            <a:ext cx="1081088" cy="1646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6" descr="Storms of My Grandchildren: The Truth About the Coming Climate Catastrophe and Our Last Chance to Save Humanity"/>
          <p:cNvPicPr preferRelativeResize="0"/>
          <p:nvPr/>
        </p:nvPicPr>
        <p:blipFill rotWithShape="1">
          <a:blip r:embed="rId7">
            <a:alphaModFix/>
          </a:blip>
          <a:srcRect l="18982" t="12827" r="26165" b="1713"/>
          <a:stretch/>
        </p:blipFill>
        <p:spPr>
          <a:xfrm>
            <a:off x="4289425" y="4776789"/>
            <a:ext cx="1085850" cy="169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6" descr="Collapse: How Societies Choose to Fail or Succeed"/>
          <p:cNvPicPr preferRelativeResize="0"/>
          <p:nvPr/>
        </p:nvPicPr>
        <p:blipFill rotWithShape="1">
          <a:blip r:embed="rId8">
            <a:alphaModFix/>
          </a:blip>
          <a:srcRect l="8952" r="11661"/>
          <a:stretch/>
        </p:blipFill>
        <p:spPr>
          <a:xfrm>
            <a:off x="8124825" y="2749551"/>
            <a:ext cx="1366838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6" descr="Détails sur le produit"/>
          <p:cNvPicPr preferRelativeResize="0"/>
          <p:nvPr/>
        </p:nvPicPr>
        <p:blipFill rotWithShape="1">
          <a:blip r:embed="rId9">
            <a:alphaModFix/>
          </a:blip>
          <a:srcRect l="13974" r="12504"/>
          <a:stretch/>
        </p:blipFill>
        <p:spPr>
          <a:xfrm>
            <a:off x="8189913" y="901700"/>
            <a:ext cx="1217612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6" descr="Détails sur le produit"/>
          <p:cNvPicPr preferRelativeResize="0"/>
          <p:nvPr/>
        </p:nvPicPr>
        <p:blipFill rotWithShape="1">
          <a:blip r:embed="rId10">
            <a:alphaModFix/>
          </a:blip>
          <a:srcRect l="13292" r="13573"/>
          <a:stretch/>
        </p:blipFill>
        <p:spPr>
          <a:xfrm>
            <a:off x="9404350" y="920750"/>
            <a:ext cx="12128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6" descr="Détails sur le produit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21313" y="2781300"/>
            <a:ext cx="16573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6" descr="What We Think About When We Try Not To Think About Global Warming: Toward a New Psychology of Climate Action par [Stoknes, Per Espen]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510214" y="4637088"/>
            <a:ext cx="1214437" cy="1827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6" descr="https://images-na.ssl-images-amazon.com/images/I/41Ihh%2Byo8qL._SX324_BO1,204,203,200_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16739" y="4662488"/>
            <a:ext cx="1176337" cy="1801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6" descr="Détails sur le produit"/>
          <p:cNvPicPr preferRelativeResize="0"/>
          <p:nvPr/>
        </p:nvPicPr>
        <p:blipFill rotWithShape="1">
          <a:blip r:embed="rId14">
            <a:alphaModFix/>
          </a:blip>
          <a:srcRect l="9306" r="10869"/>
          <a:stretch/>
        </p:blipFill>
        <p:spPr>
          <a:xfrm>
            <a:off x="6878639" y="2730500"/>
            <a:ext cx="1322387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6" descr="https://images-na.ssl-images-amazon.com/images/I/41ffjpopgWL._SX320_BO1,204,203,200_.jp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455150" y="2749551"/>
            <a:ext cx="1162050" cy="180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6" descr="Détails sur le produit"/>
          <p:cNvPicPr preferRelativeResize="0"/>
          <p:nvPr/>
        </p:nvPicPr>
        <p:blipFill rotWithShape="1">
          <a:blip r:embed="rId16">
            <a:alphaModFix/>
          </a:blip>
          <a:srcRect l="19315" r="19283"/>
          <a:stretch/>
        </p:blipFill>
        <p:spPr>
          <a:xfrm>
            <a:off x="9528175" y="4776788"/>
            <a:ext cx="1017588" cy="16573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6"/>
          <p:cNvSpPr txBox="1"/>
          <p:nvPr/>
        </p:nvSpPr>
        <p:spPr>
          <a:xfrm>
            <a:off x="1528763" y="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2000"/>
            </a:pPr>
            <a:r>
              <a:rPr lang="en-US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Evaluation: book review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8242198" y="4637088"/>
            <a:ext cx="1176337" cy="1828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666875" y="2792483"/>
            <a:ext cx="1280785" cy="1736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6" descr="978178873815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289260" y="2764031"/>
            <a:ext cx="117131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1528763" y="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/>
              <a:t>Outline of the course</a:t>
            </a:r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body" idx="1"/>
          </p:nvPr>
        </p:nvSpPr>
        <p:spPr>
          <a:xfrm>
            <a:off x="1774825" y="620688"/>
            <a:ext cx="8642350" cy="6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buSzPts val="1200"/>
            </a:pPr>
            <a:r>
              <a:rPr lang="en-US" dirty="0"/>
              <a:t>30/1~6/2 </a:t>
            </a:r>
            <a:r>
              <a:rPr lang="en-US" b="1" dirty="0"/>
              <a:t>session 1</a:t>
            </a:r>
            <a:r>
              <a:rPr lang="en-US" dirty="0"/>
              <a:t> </a:t>
            </a:r>
            <a:r>
              <a:rPr lang="en-US" dirty="0" err="1"/>
              <a:t>Malthus&amp;Co</a:t>
            </a:r>
            <a:r>
              <a:rPr lang="en-US" dirty="0"/>
              <a:t>, Consequences of limits</a:t>
            </a:r>
            <a:endParaRPr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6/2 </a:t>
            </a:r>
            <a:r>
              <a:rPr lang="en-US" b="1" dirty="0"/>
              <a:t>session 2</a:t>
            </a:r>
            <a:r>
              <a:rPr lang="en-US" dirty="0"/>
              <a:t> The case of Air Pollution</a:t>
            </a:r>
            <a:endParaRPr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13/2 </a:t>
            </a:r>
            <a:r>
              <a:rPr lang="en-US" b="1" dirty="0"/>
              <a:t>session 3</a:t>
            </a:r>
            <a:r>
              <a:rPr lang="en-US" dirty="0"/>
              <a:t> Carrying capacity and drivers for human impact/</a:t>
            </a:r>
            <a:r>
              <a:rPr lang="en-US" b="1" dirty="0">
                <a:solidFill>
                  <a:schemeClr val="accent1"/>
                </a:solidFill>
              </a:rPr>
              <a:t>debate club #1</a:t>
            </a:r>
            <a:r>
              <a:rPr lang="en-US" dirty="0">
                <a:solidFill>
                  <a:schemeClr val="accent1"/>
                </a:solidFill>
              </a:rPr>
              <a:t> Nuclear energy versus RNW</a:t>
            </a:r>
            <a:endParaRPr dirty="0">
              <a:solidFill>
                <a:schemeClr val="accent1"/>
              </a:solidFill>
            </a:endParaRPr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27/2</a:t>
            </a:r>
            <a:r>
              <a:rPr lang="en-US" b="1" dirty="0"/>
              <a:t> </a:t>
            </a:r>
            <a:r>
              <a:rPr lang="en-US" b="1" dirty="0" err="1">
                <a:solidFill>
                  <a:schemeClr val="accent6"/>
                </a:solidFill>
              </a:rPr>
              <a:t>Quizz</a:t>
            </a:r>
            <a:r>
              <a:rPr lang="en-US" b="1" dirty="0">
                <a:solidFill>
                  <a:schemeClr val="accent6"/>
                </a:solidFill>
              </a:rPr>
              <a:t> 1</a:t>
            </a:r>
            <a:r>
              <a:rPr lang="en-US" b="1" dirty="0"/>
              <a:t>/session 4</a:t>
            </a:r>
            <a:r>
              <a:rPr lang="en-US" dirty="0"/>
              <a:t> </a:t>
            </a:r>
            <a:r>
              <a:rPr lang="en-US" dirty="0" err="1"/>
              <a:t>IPCC&amp;Earth</a:t>
            </a:r>
            <a:r>
              <a:rPr lang="en-US" dirty="0"/>
              <a:t> Summit, superficial ecology versus deep ecology</a:t>
            </a:r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5/3 </a:t>
            </a:r>
            <a:r>
              <a:rPr lang="en-US" b="1" dirty="0"/>
              <a:t>session 5</a:t>
            </a:r>
            <a:r>
              <a:rPr lang="en-US" dirty="0"/>
              <a:t> A crash course on Climate Change (CCCC1) mechanisms and scientific analysis/</a:t>
            </a:r>
            <a:r>
              <a:rPr lang="en-US" b="1" dirty="0">
                <a:solidFill>
                  <a:schemeClr val="accent1"/>
                </a:solidFill>
              </a:rPr>
              <a:t>debate club #2 </a:t>
            </a:r>
            <a:r>
              <a:rPr lang="en-US" dirty="0" err="1">
                <a:solidFill>
                  <a:schemeClr val="accent1"/>
                </a:solidFill>
              </a:rPr>
              <a:t>degrowth&amp;co</a:t>
            </a:r>
            <a:endParaRPr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12/3</a:t>
            </a:r>
            <a:r>
              <a:rPr lang="en-US" b="1" dirty="0"/>
              <a:t> session 6</a:t>
            </a:r>
            <a:r>
              <a:rPr lang="en-US" dirty="0"/>
              <a:t> CCCC2 Civilization and climate</a:t>
            </a:r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19/3</a:t>
            </a:r>
            <a:r>
              <a:rPr lang="en-US" b="1" dirty="0"/>
              <a:t> session 7</a:t>
            </a:r>
            <a:r>
              <a:rPr lang="en-US" dirty="0"/>
              <a:t> CCCC3 IPCC scenarios and consequences&amp; carbon budget/</a:t>
            </a:r>
            <a:r>
              <a:rPr lang="en-US" b="1" dirty="0">
                <a:solidFill>
                  <a:schemeClr val="accent1"/>
                </a:solidFill>
              </a:rPr>
              <a:t>debate club #3 </a:t>
            </a:r>
            <a:r>
              <a:rPr lang="en-US" dirty="0">
                <a:solidFill>
                  <a:schemeClr val="accent1"/>
                </a:solidFill>
              </a:rPr>
              <a:t>food sobriety</a:t>
            </a:r>
            <a:endParaRPr lang="en-US"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26/3</a:t>
            </a:r>
            <a:r>
              <a:rPr lang="en-US" b="1" dirty="0"/>
              <a:t> </a:t>
            </a:r>
            <a:r>
              <a:rPr lang="en-US" b="1" dirty="0" err="1">
                <a:solidFill>
                  <a:schemeClr val="accent6"/>
                </a:solidFill>
              </a:rPr>
              <a:t>Quizz</a:t>
            </a:r>
            <a:r>
              <a:rPr lang="en-US" b="1" dirty="0">
                <a:solidFill>
                  <a:schemeClr val="accent6"/>
                </a:solidFill>
              </a:rPr>
              <a:t> 2</a:t>
            </a:r>
            <a:r>
              <a:rPr lang="en-US" b="1" dirty="0"/>
              <a:t>/session 8&amp;9</a:t>
            </a:r>
            <a:r>
              <a:rPr lang="en-US" dirty="0"/>
              <a:t> CCCC5 Who Where and Why : emissions of GHG understood </a:t>
            </a:r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2/4 </a:t>
            </a:r>
            <a:r>
              <a:rPr lang="en-US" b="1" dirty="0"/>
              <a:t>session 8&amp;9</a:t>
            </a:r>
            <a:r>
              <a:rPr lang="en-US" dirty="0"/>
              <a:t> CCCC5 Who Where and Why : emissions of GHG understood/</a:t>
            </a:r>
            <a:r>
              <a:rPr lang="en-US" b="1" dirty="0">
                <a:solidFill>
                  <a:schemeClr val="accent1"/>
                </a:solidFill>
              </a:rPr>
              <a:t>debate club #4 </a:t>
            </a:r>
            <a:r>
              <a:rPr lang="en-US" dirty="0">
                <a:solidFill>
                  <a:schemeClr val="accent1"/>
                </a:solidFill>
              </a:rPr>
              <a:t>low versus high tech</a:t>
            </a:r>
            <a:r>
              <a:rPr lang="en-US" dirty="0"/>
              <a:t> </a:t>
            </a:r>
            <a:endParaRPr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9/4</a:t>
            </a:r>
            <a:r>
              <a:rPr lang="en-US" b="1" dirty="0"/>
              <a:t> session 10</a:t>
            </a:r>
            <a:r>
              <a:rPr lang="en-US" dirty="0"/>
              <a:t> Inequality and pollution</a:t>
            </a:r>
            <a:endParaRPr dirty="0"/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16/4</a:t>
            </a:r>
            <a:r>
              <a:rPr lang="en-US" b="1" dirty="0"/>
              <a:t> session 11 </a:t>
            </a:r>
            <a:r>
              <a:rPr lang="en-US" dirty="0"/>
              <a:t>Policy Tools/</a:t>
            </a:r>
            <a:r>
              <a:rPr lang="en-US" b="1" dirty="0">
                <a:solidFill>
                  <a:schemeClr val="accent1"/>
                </a:solidFill>
              </a:rPr>
              <a:t>debate club #5 </a:t>
            </a:r>
            <a:r>
              <a:rPr lang="en-US" dirty="0">
                <a:solidFill>
                  <a:schemeClr val="accent1"/>
                </a:solidFill>
              </a:rPr>
              <a:t>inequality</a:t>
            </a:r>
            <a:endParaRPr dirty="0">
              <a:solidFill>
                <a:schemeClr val="accent1"/>
              </a:solidFill>
            </a:endParaRPr>
          </a:p>
          <a:p>
            <a:pPr marL="342900" indent="-342900">
              <a:spcBef>
                <a:spcPts val="320"/>
              </a:spcBef>
              <a:buSzPts val="1200"/>
            </a:pPr>
            <a:r>
              <a:rPr lang="en-US" dirty="0"/>
              <a:t>23/4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6"/>
                </a:solidFill>
              </a:rPr>
              <a:t>Master </a:t>
            </a:r>
            <a:r>
              <a:rPr lang="en-US" b="1" dirty="0" err="1">
                <a:solidFill>
                  <a:schemeClr val="accent6"/>
                </a:solidFill>
              </a:rPr>
              <a:t>Quizz</a:t>
            </a:r>
            <a:r>
              <a:rPr lang="en-US" b="1" dirty="0"/>
              <a:t>/session 11</a:t>
            </a:r>
            <a:r>
              <a:rPr lang="en-US" dirty="0"/>
              <a:t> : Lessons from the Montreal Protocol or </a:t>
            </a:r>
            <a:r>
              <a:rPr lang="en-US" i="1" dirty="0"/>
              <a:t>Why and How are we going to Stop Climate Change</a:t>
            </a:r>
            <a:r>
              <a:rPr lang="fr-FR" i="1" dirty="0"/>
              <a:t> </a:t>
            </a:r>
            <a:endParaRPr dirty="0"/>
          </a:p>
          <a:p>
            <a:pPr marL="342900" indent="-266700">
              <a:spcBef>
                <a:spcPts val="320"/>
              </a:spcBef>
              <a:buSzPts val="1200"/>
              <a:buNone/>
            </a:pPr>
            <a:endParaRPr dirty="0"/>
          </a:p>
          <a:p>
            <a:pPr marL="0" indent="0">
              <a:spcBef>
                <a:spcPts val="320"/>
              </a:spcBef>
              <a:buSzPts val="1200"/>
              <a:buNone/>
            </a:pPr>
            <a:r>
              <a:rPr lang="en-US" sz="1600" i="1" dirty="0"/>
              <a:t>This outline is provisional and subject to change. Course is based on interaction and participation.</a:t>
            </a:r>
            <a:endParaRPr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FC05A-CBD4-BD33-CF5C-AEE930EC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7964E-51CA-4E9D-4644-C5FA73F19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F2313E84-55D6-1215-ECE2-27860FF28E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597603"/>
                  </p:ext>
                </p:extLst>
              </p:nvPr>
            </p:nvGraphicFramePr>
            <p:xfrm>
              <a:off x="1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Add-in 3" title="Wooclap - Make learning awesome">
                <a:extLst>
                  <a:ext uri="{FF2B5EF4-FFF2-40B4-BE49-F238E27FC236}">
                    <a16:creationId xmlns:a16="http://schemas.microsoft.com/office/drawing/2014/main" id="{F2313E84-55D6-1215-ECE2-27860FF28EB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3837085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 presse 23102006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webextension1.xml><?xml version="1.0" encoding="utf-8"?>
<we:webextension xmlns:we="http://schemas.microsoft.com/office/webextensions/webextension/2010/11" id="{DDC8F3C3-42E9-B648-89DC-CC8609EF150A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65"/>
    <we:property name="selectedSlug" value="&quot;QQQBUE&quot;"/>
    <we:property name="selectedQuestionId" value="&quot;63cfa29de9ac38f2ae5c7700&quot;"/>
  </we:properties>
  <we:bindings/>
  <we:snapshot xmlns:r="http://schemas.openxmlformats.org/officeDocument/2006/relationships"/>
</we:webextension>
</file>

<file path=ppt/webextensions/webextension10.xml><?xml version="1.0" encoding="utf-8"?>
<we:webextension xmlns:we="http://schemas.microsoft.com/office/webextensions/webextension/2010/11" id="{287D1565-9AC0-8F44-B8C8-10A3FB6BF982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2"/>
    <we:property name="selectedSlug" value="&quot;QQQBUE&quot;"/>
    <we:property name="selectedQuestionId" value="&quot;63cfa50df2ae0d46c8ff5ba7&quot;"/>
  </we:properties>
  <we:bindings/>
  <we:snapshot xmlns:r="http://schemas.openxmlformats.org/officeDocument/2006/relationships"/>
</we:webextension>
</file>

<file path=ppt/webextensions/webextension11.xml><?xml version="1.0" encoding="utf-8"?>
<we:webextension xmlns:we="http://schemas.microsoft.com/office/webextensions/webextension/2010/11" id="{3B2ACC24-E184-5C49-B14E-0D4BF8CC760F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6"/>
    <we:property name="selectedSlug" value="&quot;QQQBUE&quot;"/>
    <we:property name="selectedQuestionId" value="&quot;65b9095d80362a687728d669&quot;"/>
  </we:properties>
  <we:bindings/>
  <we:snapshot xmlns:r="http://schemas.openxmlformats.org/officeDocument/2006/relationships"/>
</we:webextension>
</file>

<file path=ppt/webextensions/webextension12.xml><?xml version="1.0" encoding="utf-8"?>
<we:webextension xmlns:we="http://schemas.microsoft.com/office/webextensions/webextension/2010/11" id="{46DA257B-2AED-D047-A109-3E39DD7A1A3C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7"/>
    <we:property name="selectedSlug" value="&quot;QQQBUE&quot;"/>
    <we:property name="selectedQuestionId" value="&quot;65b90d10be805a8f1b2ba576&quot;"/>
  </we:properties>
  <we:bindings/>
  <we:snapshot xmlns:r="http://schemas.openxmlformats.org/officeDocument/2006/relationships"/>
</we:webextension>
</file>

<file path=ppt/webextensions/webextension13.xml><?xml version="1.0" encoding="utf-8"?>
<we:webextension xmlns:we="http://schemas.microsoft.com/office/webextensions/webextension/2010/11" id="{B5DAD028-57C0-574A-AB3C-B7D6775EFD1E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8"/>
    <we:property name="selectedSlug" value="&quot;QQQBUE&quot;"/>
    <we:property name="selectedQuestionId" value="&quot;65b90da639f03b1797cc29a5&quot;"/>
  </we:properties>
  <we:bindings/>
  <we:snapshot xmlns:r="http://schemas.openxmlformats.org/officeDocument/2006/relationships"/>
</we:webextension>
</file>

<file path=ppt/webextensions/webextension14.xml><?xml version="1.0" encoding="utf-8"?>
<we:webextension xmlns:we="http://schemas.microsoft.com/office/webextensions/webextension/2010/11" id="{871ED59A-DA1C-134A-B4CF-FF96A080D9C8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9"/>
    <we:property name="selectedSlug" value="&quot;QQQBUE&quot;"/>
    <we:property name="selectedQuestionId" value="&quot;65b910174fd518c6b03897d9&quot;"/>
  </we:properties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4C32D2AF-F0A6-184C-905D-666436BE2363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63"/>
    <we:property name="selectedSlug" value="&quot;QQQBUE&quot;"/>
    <we:property name="selectedQuestionId" value="&quot;63cfa86e160ffff15f8bd554&quot;"/>
  </we:properties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753A0B89-6A4E-6D42-B786-8D310E5EDF49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3"/>
    <we:property name="selectedQuestionId" value="&quot;63cfb8b8bcf5935f49c7a018&quot;"/>
    <we:property name="selectedSlug" value="&quot;QQQBUE&quot;"/>
  </we:properties>
  <we:bindings/>
  <we:snapshot xmlns:r="http://schemas.openxmlformats.org/officeDocument/2006/relationships"/>
</we:webextension>
</file>

<file path=ppt/webextensions/webextension4.xml><?xml version="1.0" encoding="utf-8"?>
<we:webextension xmlns:we="http://schemas.microsoft.com/office/webextensions/webextension/2010/11" id="{D30A21C0-AE54-994B-8D0F-D591DFE1CFBE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56"/>
    <we:property name="selectedSlug" value="&quot;QQQBUE&quot;"/>
    <we:property name="selectedQuestionId" value="&quot;63cfa37e207c19597cc1673e&quot;"/>
  </we:properties>
  <we:bindings/>
  <we:snapshot xmlns:r="http://schemas.openxmlformats.org/officeDocument/2006/relationships"/>
</we:webextension>
</file>

<file path=ppt/webextensions/webextension5.xml><?xml version="1.0" encoding="utf-8"?>
<we:webextension xmlns:we="http://schemas.microsoft.com/office/webextensions/webextension/2010/11" id="{E5CE6115-D520-ED42-8348-1A063933C082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67"/>
    <we:property name="selectedSlug" value="&quot;QQQBUE&quot;"/>
    <we:property name="selectedQuestionId" value="&quot;63cfa52ef54d1537341382fb&quot;"/>
  </we:properties>
  <we:bindings/>
  <we:snapshot xmlns:r="http://schemas.openxmlformats.org/officeDocument/2006/relationships"/>
</we:webextension>
</file>

<file path=ppt/webextensions/webextension6.xml><?xml version="1.0" encoding="utf-8"?>
<we:webextension xmlns:we="http://schemas.microsoft.com/office/webextensions/webextension/2010/11" id="{6D934A8D-6F9B-DD4E-B4B4-9CBC010281C5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68"/>
    <we:property name="selectedSlug" value="&quot;QQQBUE&quot;"/>
    <we:property name="selectedQuestionId" value="&quot;63cfa548898ad945eae2aa36&quot;"/>
  </we:properties>
  <we:bindings/>
  <we:snapshot xmlns:r="http://schemas.openxmlformats.org/officeDocument/2006/relationships"/>
</we:webextension>
</file>

<file path=ppt/webextensions/webextension7.xml><?xml version="1.0" encoding="utf-8"?>
<we:webextension xmlns:we="http://schemas.microsoft.com/office/webextensions/webextension/2010/11" id="{09CAFDA4-E6EF-3C4C-BD63-2DABD934F0E8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69"/>
    <we:property name="selectedSlug" value="&quot;QQQBUE&quot;"/>
    <we:property name="selectedQuestionId" value="&quot;63cfa55b1161abf2af0fa8d7&quot;"/>
  </we:properties>
  <we:bindings/>
  <we:snapshot xmlns:r="http://schemas.openxmlformats.org/officeDocument/2006/relationships"/>
</we:webextension>
</file>

<file path=ppt/webextensions/webextension8.xml><?xml version="1.0" encoding="utf-8"?>
<we:webextension xmlns:we="http://schemas.microsoft.com/office/webextensions/webextension/2010/11" id="{1AB565E4-0A11-174C-8AAB-EF2AA52FE39C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0"/>
    <we:property name="selectedSlug" value="&quot;QQQBUE&quot;"/>
    <we:property name="selectedQuestionId" value="&quot;63cfa59144ba27c5ada5571d&quot;"/>
  </we:properties>
  <we:bindings/>
  <we:snapshot xmlns:r="http://schemas.openxmlformats.org/officeDocument/2006/relationships"/>
</we:webextension>
</file>

<file path=ppt/webextensions/webextension9.xml><?xml version="1.0" encoding="utf-8"?>
<we:webextension xmlns:we="http://schemas.microsoft.com/office/webextensions/webextension/2010/11" id="{823172F0-F149-7C47-B3DC-35F7238E258B}">
  <we:reference id="wa104381682" version="1.0.0.5" store="en-GB" storeType="OMEX"/>
  <we:alternateReferences>
    <we:reference id="wa104381682" version="1.0.0.5" store="wa104381682" storeType="OMEX"/>
  </we:alternateReferences>
  <we:properties>
    <we:property name="addinSlideId" value="271"/>
    <we:property name="selectedSlug" value="&quot;QQQBUE&quot;"/>
    <we:property name="selectedQuestionId" value="&quot;63cfa4b76f58f37213d1c380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927</Words>
  <Application>Microsoft Macintosh PowerPoint</Application>
  <PresentationFormat>Widescreen</PresentationFormat>
  <Paragraphs>105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Noto Sans Symbols</vt:lpstr>
      <vt:lpstr>Times New Roman</vt:lpstr>
      <vt:lpstr>présentation presse 23102006</vt:lpstr>
      <vt:lpstr>S0. Economics of Environment : the Age of Constraints </vt:lpstr>
      <vt:lpstr>Scope and aims of the course</vt:lpstr>
      <vt:lpstr>PowerPoint Presentation</vt:lpstr>
      <vt:lpstr>Who are you?</vt:lpstr>
      <vt:lpstr>PowerPoint Presentation</vt:lpstr>
      <vt:lpstr>Evaluation</vt:lpstr>
      <vt:lpstr>Some books you may enjoy reading</vt:lpstr>
      <vt:lpstr>Outline of the course</vt:lpstr>
      <vt:lpstr>PowerPoint Presentation</vt:lpstr>
      <vt:lpstr>S0. Economics of Environnement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Debates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S0. Economics of Environnement </dc:title>
  <dc:creator>timbeau</dc:creator>
  <cp:lastModifiedBy>Anissa SAUMTALLY</cp:lastModifiedBy>
  <cp:revision>82</cp:revision>
  <dcterms:created xsi:type="dcterms:W3CDTF">2006-11-27T08:50:29Z</dcterms:created>
  <dcterms:modified xsi:type="dcterms:W3CDTF">2024-01-30T15:14:02Z</dcterms:modified>
</cp:coreProperties>
</file>